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9" r:id="rId12"/>
    <p:sldId id="266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0903D67-FA04-45B4-8345-11A4CE6FAAF4}" type="datetimeFigureOut">
              <a:rPr lang="en-US" smtClean="0"/>
              <a:pPr/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5419891-2676-4EF3-9629-BF83DD9A5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077200" cy="3581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Lessons Learned: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Teaching an Online Graduate Level Course in Business Operations at Wentworth Institute of Technology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Professor Cindy Stevens, Jack </a:t>
            </a:r>
            <a:r>
              <a:rPr lang="en-US" sz="3200" dirty="0" err="1" smtClean="0"/>
              <a:t>Blaisdell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077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Polytechnic Summit 2013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7149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What is required to increase the chance of student success and elevate thinking?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Instructors and program administrators need to understand the potential pitfalls and employ actions at the outset to set a level of expectation and context to fully realize on the promise of virtual learning.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9304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What is required to increase the chance of student success and elevate thinking?</a:t>
            </a:r>
          </a:p>
          <a:p>
            <a:pPr lvl="1"/>
            <a:r>
              <a:rPr lang="en-US" sz="2000" dirty="0" smtClean="0">
                <a:latin typeface="Franklin Gothic Medium" pitchFamily="34" charset="0"/>
              </a:rPr>
              <a:t>Minimum amount of field/work experience is a must</a:t>
            </a:r>
          </a:p>
          <a:p>
            <a:pPr lvl="1"/>
            <a:r>
              <a:rPr lang="en-US" sz="2000" dirty="0" smtClean="0">
                <a:latin typeface="Franklin Gothic Medium" pitchFamily="34" charset="0"/>
              </a:rPr>
              <a:t>Need to understand that in a virtual course they must take the initiative</a:t>
            </a:r>
          </a:p>
          <a:p>
            <a:pPr lvl="1"/>
            <a:r>
              <a:rPr lang="en-US" sz="2000" dirty="0" smtClean="0">
                <a:latin typeface="Franklin Gothic Medium" pitchFamily="34" charset="0"/>
              </a:rPr>
              <a:t>Create a tutorial for successful on-line learning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Communications etiquette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Preferred and appropriate communications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Sample discussion responses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What is required to increase the chance of student success and elevate thinking?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Improve discussions 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More synchronous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Become more collaborative and find opportunities to “teach” each other based on relevant experiences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Practice the opportunity to communicate professionally</a:t>
            </a:r>
          </a:p>
          <a:p>
            <a:pPr lvl="2"/>
            <a:r>
              <a:rPr lang="en-US" sz="2000" dirty="0" smtClean="0">
                <a:latin typeface="Franklin Gothic Medium" pitchFamily="34" charset="0"/>
              </a:rPr>
              <a:t>Encourage the option to disagree respectfully with a point of view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What is required to increase the chance of student success and elevate thinking?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Fill in the blanks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The course doesn’t cover every aspect of operations or issues to encountered as a manager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Ask the industry expert-required each week from at least one student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What is required to increase the chance of student success and elevate thinking?</a:t>
            </a:r>
          </a:p>
          <a:p>
            <a:pPr lvl="1">
              <a:buNone/>
            </a:pPr>
            <a:r>
              <a:rPr lang="en-US" dirty="0" smtClean="0">
                <a:latin typeface="Franklin Gothic Medium" pitchFamily="34" charset="0"/>
              </a:rPr>
              <a:t>	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Team up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Construction is a team game, use each others strengths. 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Be a leader -help those not getting it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Manage time and resources better for final project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Look for and practice opportunities to add value</a:t>
            </a:r>
          </a:p>
          <a:p>
            <a:pPr lvl="2"/>
            <a:endParaRPr lang="en-US" dirty="0" smtClean="0">
              <a:latin typeface="Franklin Gothic Medium" pitchFamily="34" charset="0"/>
            </a:endParaRPr>
          </a:p>
          <a:p>
            <a:pPr lvl="2"/>
            <a:endParaRPr lang="en-US" dirty="0" smtClean="0">
              <a:latin typeface="Franklin Gothic Medium" pitchFamily="34" charset="0"/>
            </a:endParaRPr>
          </a:p>
          <a:p>
            <a:pPr lvl="2">
              <a:buNone/>
            </a:pPr>
            <a:endParaRPr lang="en-US" dirty="0" smtClean="0">
              <a:latin typeface="Franklin Gothic Medium" pitchFamily="34" charset="0"/>
            </a:endParaRPr>
          </a:p>
          <a:p>
            <a:pPr lvl="2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Franklin Gothic Medium" pitchFamily="34" charset="0"/>
              </a:rPr>
              <a:t>Summary</a:t>
            </a:r>
          </a:p>
          <a:p>
            <a:pPr lvl="1"/>
            <a:r>
              <a:rPr lang="en-US" sz="2600" dirty="0" smtClean="0">
                <a:latin typeface="Franklin Gothic Medium" pitchFamily="34" charset="0"/>
              </a:rPr>
              <a:t>Operations management is at the heart of running a successful business. As on-line Master degree aspirants, students must be prepared experientially, have appropriate quantitative and communications skills, be mature, self-starting, and willing to work with others.</a:t>
            </a:r>
          </a:p>
          <a:p>
            <a:pPr lvl="1"/>
            <a:r>
              <a:rPr lang="en-US" sz="2600" dirty="0" smtClean="0">
                <a:latin typeface="Franklin Gothic Medium" pitchFamily="34" charset="0"/>
              </a:rPr>
              <a:t>The institute and instructors must provide the environment to help students understand the context of management and hold students responsible for the rigor they will encounter in industry.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2">
              <a:buNone/>
            </a:pPr>
            <a:endParaRPr lang="en-US" dirty="0" smtClean="0">
              <a:latin typeface="Franklin Gothic Medium" pitchFamily="34" charset="0"/>
            </a:endParaRPr>
          </a:p>
          <a:p>
            <a:pPr lvl="2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of Science in Construction Management 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latin typeface="Franklin Gothic Medium" pitchFamily="34" charset="0"/>
              </a:rPr>
              <a:t>Operations Management- MGMT820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Hybrid Course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Only on-line offering in the program</a:t>
            </a:r>
          </a:p>
          <a:p>
            <a:pPr lvl="1"/>
            <a:r>
              <a:rPr lang="en-US" smtClean="0">
                <a:latin typeface="Franklin Gothic Medium" pitchFamily="34" charset="0"/>
              </a:rPr>
              <a:t>Three </a:t>
            </a:r>
            <a:r>
              <a:rPr lang="en-US" dirty="0" smtClean="0">
                <a:latin typeface="Franklin Gothic Medium" pitchFamily="34" charset="0"/>
              </a:rPr>
              <a:t>Cohorts taught to date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Course Components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Homework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Tests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Weekly Discussions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Book Review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Final Team Project</a:t>
            </a:r>
          </a:p>
          <a:p>
            <a:pPr>
              <a:buNone/>
            </a:pPr>
            <a:r>
              <a:rPr lang="en-US" dirty="0" smtClean="0">
                <a:latin typeface="Franklin Gothic Medium" pitchFamily="34" charset="0"/>
              </a:rPr>
              <a:t>	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Observations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Each Cohort seemed to have its’ own personality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Many years of work experience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No work experience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Most students don’t seem to see themselves as on a management track</a:t>
            </a: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dirty="0" smtClean="0">
                <a:latin typeface="Franklin Gothic Medium" pitchFamily="34" charset="0"/>
              </a:rPr>
              <a:t>	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Franklin Gothic Medium" pitchFamily="34" charset="0"/>
              </a:rPr>
              <a:t>Discussions, Tips, Comportment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Discussion instructions asked that responses be from the point of view of they as managers</a:t>
            </a:r>
          </a:p>
          <a:p>
            <a:pPr lvl="1">
              <a:buNone/>
            </a:pPr>
            <a:r>
              <a:rPr lang="en-US" dirty="0" smtClean="0">
                <a:latin typeface="Franklin Gothic Medium" pitchFamily="34" charset="0"/>
              </a:rPr>
              <a:t> 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Discussions began- “Management needs to….” or  “I don’t understand why management doesn’t……..”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Tips and tricks section for extra credit- some cohorts did not use or did not help one another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Overt rejection of the on-line learning concept versus in class experience</a:t>
            </a: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  <a:p>
            <a:pPr>
              <a:buNone/>
            </a:pPr>
            <a:r>
              <a:rPr lang="en-US" dirty="0" smtClean="0">
                <a:latin typeface="Franklin Gothic Medium" pitchFamily="34" charset="0"/>
              </a:rPr>
              <a:t>	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4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Franklin Gothic Medium" pitchFamily="34" charset="0"/>
              </a:rPr>
              <a:t>Comportment </a:t>
            </a:r>
            <a:r>
              <a:rPr lang="en-US" dirty="0" smtClean="0">
                <a:latin typeface="Franklin Gothic Medium" pitchFamily="34" charset="0"/>
              </a:rPr>
              <a:t>and Communications</a:t>
            </a:r>
          </a:p>
          <a:p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Unprofessional conduct, attitudes, and communication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Discussions aren’t </a:t>
            </a:r>
            <a:r>
              <a:rPr lang="en-US" dirty="0" smtClean="0">
                <a:latin typeface="Franklin Gothic Medium" pitchFamily="34" charset="0"/>
              </a:rPr>
              <a:t>tweets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Unexpected amount of complaints regarding difficulty of </a:t>
            </a:r>
            <a:r>
              <a:rPr lang="en-US" dirty="0" smtClean="0">
                <a:latin typeface="Franklin Gothic Medium" pitchFamily="34" charset="0"/>
              </a:rPr>
              <a:t>course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Lack of respect and self discipline in completing </a:t>
            </a:r>
            <a:r>
              <a:rPr lang="en-US" dirty="0" smtClean="0">
                <a:latin typeface="Franklin Gothic Medium" pitchFamily="34" charset="0"/>
              </a:rPr>
              <a:t>assignments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Lack of </a:t>
            </a:r>
            <a:r>
              <a:rPr lang="en-US" dirty="0" smtClean="0">
                <a:latin typeface="Franklin Gothic Medium" pitchFamily="34" charset="0"/>
              </a:rPr>
              <a:t>maturity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Possible cheating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Learning </a:t>
            </a:r>
            <a:r>
              <a:rPr lang="en-US" dirty="0" smtClean="0">
                <a:latin typeface="Franklin Gothic Medium" pitchFamily="34" charset="0"/>
              </a:rPr>
              <a:t>Style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Most students from an experiential learning background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Industry is primarily visual and tactile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We are asking that they work on more abstract ideas</a:t>
            </a:r>
          </a:p>
          <a:p>
            <a:pPr lvl="1"/>
            <a:r>
              <a:rPr lang="en-US" dirty="0" smtClean="0">
                <a:latin typeface="Franklin Gothic Medium" pitchFamily="34" charset="0"/>
              </a:rPr>
              <a:t>If they see it they can deal with it, if they touch it they can duplicate or improve on it.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Learning </a:t>
            </a:r>
            <a:r>
              <a:rPr lang="en-US" dirty="0" smtClean="0">
                <a:latin typeface="Franklin Gothic Medium" pitchFamily="34" charset="0"/>
              </a:rPr>
              <a:t>Style</a:t>
            </a:r>
          </a:p>
          <a:p>
            <a:pPr marL="457200" lvl="1" indent="0">
              <a:buNone/>
            </a:pP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The </a:t>
            </a:r>
            <a:r>
              <a:rPr lang="en-US" dirty="0" smtClean="0">
                <a:latin typeface="Franklin Gothic Medium" pitchFamily="34" charset="0"/>
              </a:rPr>
              <a:t>closer a discussion problem approached a physical or visual issue, the better students </a:t>
            </a:r>
            <a:r>
              <a:rPr lang="en-US" dirty="0" smtClean="0">
                <a:latin typeface="Franklin Gothic Medium" pitchFamily="34" charset="0"/>
              </a:rPr>
              <a:t>performed</a:t>
            </a: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The more abstract and virtual the problem became, the more difficulty they had identifying and addressing the core issue and offering appropriate solutions 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Lessons Learned: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7149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What is required to increase the chance of student success and elevate thinking?</a:t>
            </a:r>
          </a:p>
          <a:p>
            <a:pPr>
              <a:buNone/>
            </a:pPr>
            <a:endParaRPr lang="en-US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One cannot assume that students, young or old, understand the different and additional demands of on-line learning. Far more energy is wasted by instructors dealing with student on-line “drama” than they would in a classroom environment.     </a:t>
            </a: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/>
            <a:endParaRPr lang="en-US" dirty="0" smtClean="0">
              <a:latin typeface="Franklin Gothic Medium" pitchFamily="34" charset="0"/>
            </a:endParaRPr>
          </a:p>
          <a:p>
            <a:pPr lvl="1">
              <a:buNone/>
            </a:pP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</TotalTime>
  <Words>665</Words>
  <Application>Microsoft Macintosh PowerPoint</Application>
  <PresentationFormat>On-screen Show (4:3)</PresentationFormat>
  <Paragraphs>268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Lessons Learned:   Teaching an Online Graduate Level Course in Business Operations at Wentworth Institute of Technology  Professor Cindy Stevens, Jack Blaisdell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  <vt:lpstr>Lessons Learned: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Learned: Teaching an Online Graduate Level Course in Business Operations at Wentworth Institute of Technology</dc:title>
  <dc:creator>Jack</dc:creator>
  <cp:lastModifiedBy>Cindy P. Stevens</cp:lastModifiedBy>
  <cp:revision>20</cp:revision>
  <dcterms:created xsi:type="dcterms:W3CDTF">2013-05-08T14:34:35Z</dcterms:created>
  <dcterms:modified xsi:type="dcterms:W3CDTF">2013-05-15T17:01:08Z</dcterms:modified>
</cp:coreProperties>
</file>